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  <p:sldMasterId id="2147483669" r:id="rId3"/>
  </p:sldMasterIdLst>
  <p:notesMasterIdLst>
    <p:notesMasterId r:id="rId35"/>
  </p:notesMasterIdLst>
  <p:handoutMasterIdLst>
    <p:handoutMasterId r:id="rId36"/>
  </p:handoutMasterIdLst>
  <p:sldIdLst>
    <p:sldId id="394" r:id="rId4"/>
    <p:sldId id="448" r:id="rId5"/>
    <p:sldId id="515" r:id="rId6"/>
    <p:sldId id="511" r:id="rId7"/>
    <p:sldId id="473" r:id="rId8"/>
    <p:sldId id="450" r:id="rId9"/>
    <p:sldId id="496" r:id="rId10"/>
    <p:sldId id="495" r:id="rId11"/>
    <p:sldId id="451" r:id="rId12"/>
    <p:sldId id="475" r:id="rId13"/>
    <p:sldId id="512" r:id="rId14"/>
    <p:sldId id="463" r:id="rId15"/>
    <p:sldId id="464" r:id="rId16"/>
    <p:sldId id="510" r:id="rId17"/>
    <p:sldId id="460" r:id="rId18"/>
    <p:sldId id="514" r:id="rId19"/>
    <p:sldId id="452" r:id="rId20"/>
    <p:sldId id="461" r:id="rId21"/>
    <p:sldId id="505" r:id="rId22"/>
    <p:sldId id="506" r:id="rId23"/>
    <p:sldId id="466" r:id="rId24"/>
    <p:sldId id="508" r:id="rId25"/>
    <p:sldId id="513" r:id="rId26"/>
    <p:sldId id="509" r:id="rId27"/>
    <p:sldId id="480" r:id="rId28"/>
    <p:sldId id="481" r:id="rId29"/>
    <p:sldId id="507" r:id="rId30"/>
    <p:sldId id="488" r:id="rId31"/>
    <p:sldId id="504" r:id="rId32"/>
    <p:sldId id="443" r:id="rId33"/>
    <p:sldId id="393" r:id="rId3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C7BFAC"/>
    <a:srgbClr val="FFFFFF"/>
    <a:srgbClr val="C6C0AA"/>
    <a:srgbClr val="F9F0AB"/>
    <a:srgbClr val="F9E6AB"/>
    <a:srgbClr val="F9FAAB"/>
    <a:srgbClr val="767691"/>
    <a:srgbClr val="7676AA"/>
    <a:srgbClr val="603A14"/>
    <a:srgbClr val="E85C0E"/>
  </p:clrMru>
  <p:extLst>
    <p:ext uri="{E76CE94A-603C-4142-B9EB-6D1370010A27}">
      <p14:discardImageEditData xmlns:p14="http://schemas.microsoft.com/office/powerpoint/2010/main" xmlns="" val="1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77" autoAdjust="0"/>
    <p:restoredTop sz="78924" autoAdjust="0"/>
  </p:normalViewPr>
  <p:slideViewPr>
    <p:cSldViewPr>
      <p:cViewPr varScale="1">
        <p:scale>
          <a:sx n="61" d="100"/>
          <a:sy n="61" d="100"/>
        </p:scale>
        <p:origin x="-684" y="-8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2016-06-15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xmlns="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2016-06-15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406576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509941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53805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Multi-Tasking?</a:t>
            </a:r>
          </a:p>
          <a:p>
            <a:r>
              <a:rPr lang="en-US" dirty="0" smtClean="0"/>
              <a:t>How do single core</a:t>
            </a:r>
            <a:r>
              <a:rPr lang="en-US" baseline="0" dirty="0" smtClean="0"/>
              <a:t> single CPU computers achieve Multi-Tasking?</a:t>
            </a:r>
          </a:p>
          <a:p>
            <a:r>
              <a:rPr lang="en-US" baseline="0" dirty="0" smtClean="0"/>
              <a:t>What is a process?</a:t>
            </a:r>
          </a:p>
          <a:p>
            <a:r>
              <a:rPr lang="en-US" baseline="0" dirty="0" smtClean="0"/>
              <a:t>What is a thread?</a:t>
            </a:r>
          </a:p>
          <a:p>
            <a:r>
              <a:rPr lang="en-US" baseline="0" dirty="0" smtClean="0"/>
              <a:t>How threads wait in priority queues for processor resources (time, memory)?</a:t>
            </a:r>
          </a:p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Executing program components sequentially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i.e. "Sequential programming"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Actions happen one after another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Uses a single thread of a single process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Components wait for previous components to finish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Program resources are accessible at all points</a:t>
            </a:r>
            <a:endParaRPr lang="bg-BG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1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Especially problematic with web resources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D76B48-857F-4E3A-B30D-EFD8DEDF63DB}" type="slidenum">
              <a:rPr lang="en-US"/>
              <a:pPr/>
              <a:t>28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xmlns="" val="2723604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47488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40676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16330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172478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32860828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2016-06-15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40845608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0719790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77971831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8402595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2016-06-15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="" xmlns:p14="http://schemas.microsoft.com/office/powerpoint/2010/main" val="17614779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</p:sldLayoutIdLst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bg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tutorials.jenkov.com/java-concurrency/index.html" TargetMode="External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Multithreading_(computer_architecture)" TargetMode="External"/><Relationship Id="rId5" Type="http://schemas.openxmlformats.org/officeDocument/2006/relationships/hyperlink" Target="http://blog.stephencleary.com/" TargetMode="External"/><Relationship Id="rId4" Type="http://schemas.openxmlformats.org/officeDocument/2006/relationships/hyperlink" Target="https://en.wikipedia.org/wiki/Thread_(computing)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38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34.png"/><Relationship Id="rId17" Type="http://schemas.openxmlformats.org/officeDocument/2006/relationships/image" Target="../media/image36.png"/><Relationship Id="rId2" Type="http://schemas.openxmlformats.org/officeDocument/2006/relationships/notesSlide" Target="../notesSlides/notesSlide10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1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courses/java-fundamentals" TargetMode="External"/><Relationship Id="rId10" Type="http://schemas.openxmlformats.org/officeDocument/2006/relationships/image" Target="../media/image33.png"/><Relationship Id="rId19" Type="http://schemas.openxmlformats.org/officeDocument/2006/relationships/image" Target="../media/image37.png"/><Relationship Id="rId4" Type="http://schemas.openxmlformats.org/officeDocument/2006/relationships/image" Target="../media/image30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reativecommons.org/licenses/by-nc-sa/3.0/deed.en_US" TargetMode="External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3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1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665412" y="775486"/>
            <a:ext cx="8900899" cy="1722378"/>
          </a:xfrm>
        </p:spPr>
        <p:txBody>
          <a:bodyPr>
            <a:normAutofit/>
          </a:bodyPr>
          <a:lstStyle/>
          <a:p>
            <a:r>
              <a:rPr lang="en-US" dirty="0" smtClean="0"/>
              <a:t>Asynchronous Programming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948025" y="2165646"/>
            <a:ext cx="7618286" cy="77873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Writing Asynchronous Code in Java</a:t>
            </a:r>
            <a:endParaRPr lang="en-US" dirty="0"/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3434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132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257800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598962"/>
            <a:ext cx="3187613" cy="331235"/>
          </a:xfrm>
        </p:spPr>
        <p:txBody>
          <a:bodyPr/>
          <a:lstStyle/>
          <a:p>
            <a:r>
              <a:rPr lang="en-US" dirty="0">
                <a:hlinkClick r:id="rId6"/>
              </a:rPr>
              <a:t>http://</a:t>
            </a:r>
            <a:r>
              <a:rPr lang="en-US" dirty="0" smtClean="0">
                <a:hlinkClick r:id="rId6"/>
              </a:rPr>
              <a:t>softuni.bg</a:t>
            </a:r>
            <a:endParaRPr lang="en-US" dirty="0"/>
          </a:p>
        </p:txBody>
      </p:sp>
      <p:pic>
        <p:nvPicPr>
          <p:cNvPr id="2054" name="Picture 6" descr="https://encrypted-tbn0.gstatic.com/images?q=tbn:ANd9GcRTKWI2e6JeAfwQk06Lle0ZT2o4TLK1Cm3Ur7MLrRdiz2v7Rzof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682770" y="3390900"/>
            <a:ext cx="2804899" cy="2804899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fc05.deviantart.net/fs70/f/2011/259/9/5/cpu_icon_by_pacrj-d4a1ajl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560471" y="4796913"/>
            <a:ext cx="1743741" cy="1299087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http://softuni.bg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3496849" y="3810000"/>
            <a:ext cx="2064163" cy="22652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4887598" y="3790384"/>
            <a:ext cx="1389226" cy="670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200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Java</a:t>
            </a:r>
          </a:p>
          <a:p>
            <a:pPr algn="ctr">
              <a:lnSpc>
                <a:spcPct val="85000"/>
              </a:lnSpc>
            </a:pPr>
            <a:r>
              <a:rPr lang="en-US" sz="2200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Advanced</a:t>
            </a:r>
          </a:p>
        </p:txBody>
      </p:sp>
    </p:spTree>
    <p:extLst>
      <p:ext uri="{BB962C8B-B14F-4D97-AF65-F5344CB8AC3E}">
        <p14:creationId xmlns:p14="http://schemas.microsoft.com/office/powerpoint/2010/main" xmlns="" val="4014073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6212" y="5275400"/>
            <a:ext cx="8938472" cy="820600"/>
          </a:xfrm>
        </p:spPr>
        <p:txBody>
          <a:bodyPr/>
          <a:lstStyle/>
          <a:p>
            <a:r>
              <a:rPr lang="en-US" dirty="0" smtClean="0"/>
              <a:t>Threads</a:t>
            </a:r>
            <a:endParaRPr lang="en-US" dirty="0"/>
          </a:p>
        </p:txBody>
      </p:sp>
      <p:pic>
        <p:nvPicPr>
          <p:cNvPr id="5" name="Picture 2" descr="https://pbs.twimg.com/media/B4rVC4ICQAAr65m.jpg:lar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741612" y="1524000"/>
            <a:ext cx="6645113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558816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thread</a:t>
            </a:r>
            <a:r>
              <a:rPr lang="en-US" dirty="0" smtClean="0"/>
              <a:t> is a fundamental unit </a:t>
            </a:r>
            <a:r>
              <a:rPr lang="en-US" dirty="0"/>
              <a:t>of code </a:t>
            </a:r>
            <a:r>
              <a:rPr lang="en-US" dirty="0" smtClean="0"/>
              <a:t>execution</a:t>
            </a:r>
            <a:endParaRPr lang="en-US" dirty="0"/>
          </a:p>
          <a:p>
            <a:r>
              <a:rPr lang="en-US" dirty="0" smtClean="0"/>
              <a:t>Commonly, programs use more </a:t>
            </a:r>
            <a:r>
              <a:rPr lang="en-US" dirty="0"/>
              <a:t>than one </a:t>
            </a:r>
            <a:r>
              <a:rPr lang="en-US" dirty="0" smtClean="0"/>
              <a:t>thread</a:t>
            </a:r>
          </a:p>
          <a:p>
            <a:r>
              <a:rPr lang="en-US" dirty="0" smtClean="0"/>
              <a:t>Each </a:t>
            </a:r>
            <a:r>
              <a:rPr lang="en-US" dirty="0"/>
              <a:t>thread has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memory area</a:t>
            </a:r>
            <a:r>
              <a:rPr lang="en-US" dirty="0"/>
              <a:t> associated with </a:t>
            </a:r>
            <a:r>
              <a:rPr lang="en-US" dirty="0" smtClean="0"/>
              <a:t>it</a:t>
            </a:r>
            <a:br>
              <a:rPr lang="en-US" dirty="0" smtClean="0"/>
            </a:br>
            <a:r>
              <a:rPr lang="en-US" dirty="0" smtClean="0"/>
              <a:t>known </a:t>
            </a:r>
            <a:r>
              <a:rPr lang="en-US" dirty="0"/>
              <a:t>as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stack</a:t>
            </a:r>
            <a:endParaRPr lang="en-US" dirty="0" smtClean="0"/>
          </a:p>
          <a:p>
            <a:pPr lvl="1"/>
            <a:r>
              <a:rPr lang="en-US" dirty="0" smtClean="0"/>
              <a:t>Stores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local variables</a:t>
            </a:r>
          </a:p>
          <a:p>
            <a:pPr lvl="1"/>
            <a:r>
              <a:rPr lang="en-US" dirty="0" smtClean="0"/>
              <a:t>Stores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currently invoked methods </a:t>
            </a:r>
            <a:r>
              <a:rPr lang="en-US" dirty="0" smtClean="0"/>
              <a:t>in order of invocation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Threads</a:t>
            </a:r>
          </a:p>
        </p:txBody>
      </p:sp>
      <p:pic>
        <p:nvPicPr>
          <p:cNvPr id="1026" name="Picture 2" descr="http://img1.wikia.nocookie.net/__cb20130103230423/herebemonsters/images/6/6b/Threa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827722" y="1219200"/>
            <a:ext cx="173869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865196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Threads in Java can be created </a:t>
            </a:r>
            <a:r>
              <a:rPr lang="en-US" noProof="1" smtClean="0"/>
              <a:t>using the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java.lang.Thread</a:t>
            </a:r>
            <a:r>
              <a:rPr lang="en-US" noProof="1" smtClean="0"/>
              <a:t> class</a:t>
            </a:r>
          </a:p>
          <a:p>
            <a:pPr lvl="1"/>
            <a:r>
              <a:rPr lang="en-US" noProof="1" smtClean="0"/>
              <a:t>Constructor accepts an implementation of the functional interface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java.lang.Runnable</a:t>
            </a:r>
            <a:r>
              <a:rPr lang="en-US" noProof="1" smtClean="0"/>
              <a:t> to execute on a separate thread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Threads in Java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52419" y="3810000"/>
            <a:ext cx="10499793" cy="25152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Thread thread = new Thread</a:t>
            </a:r>
            <a:r>
              <a:rPr lang="en-US" sz="22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() -&gt; {</a:t>
            </a:r>
          </a:p>
          <a:p>
            <a:pPr marL="182880"/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for (int i = 0; i &lt; 10; i++) {</a:t>
            </a:r>
          </a:p>
          <a:p>
            <a:pPr marL="182880"/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System.out.println(i);</a:t>
            </a:r>
            <a:endParaRPr lang="en-US" sz="2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182880"/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82880"/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thread.start();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50760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start()</a:t>
            </a:r>
            <a:r>
              <a:rPr lang="en-US" sz="3200" dirty="0" smtClean="0"/>
              <a:t> – schedules the thread for execution</a:t>
            </a:r>
          </a:p>
          <a:p>
            <a:endParaRPr lang="en-US" sz="3200" dirty="0" smtClean="0"/>
          </a:p>
          <a:p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join()</a:t>
            </a:r>
            <a:r>
              <a:rPr lang="en-US" sz="3200" noProof="1" smtClean="0"/>
              <a:t> – waits for the thread to finish its work (blocks the calling thread)</a:t>
            </a:r>
          </a:p>
          <a:p>
            <a:endParaRPr lang="en-US" sz="3200" noProof="1" smtClean="0"/>
          </a:p>
          <a:p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interrupt()</a:t>
            </a:r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sz="3200" noProof="1" smtClean="0"/>
              <a:t>– notifies the thread to interrupt its execution</a:t>
            </a:r>
          </a:p>
          <a:p>
            <a:endParaRPr lang="en-US" sz="3200" noProof="1" smtClean="0"/>
          </a:p>
          <a:p>
            <a:r>
              <a:rPr lang="en-US" sz="3200" noProof="1" smtClean="0"/>
              <a:t>others…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java.lang.Thread</a:t>
            </a:r>
            <a:endParaRPr lang="en-US" noProof="1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30367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65406" y="4800600"/>
            <a:ext cx="8938472" cy="820600"/>
          </a:xfrm>
        </p:spPr>
        <p:txBody>
          <a:bodyPr/>
          <a:lstStyle/>
          <a:p>
            <a:r>
              <a:rPr lang="en-US" dirty="0" smtClean="0"/>
              <a:t>Threads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1" y="5610809"/>
            <a:ext cx="8938472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7" name="Picture 2" descr="C:\Users\tilchev\Desktop\143416206853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30384" y="1066800"/>
            <a:ext cx="4800600" cy="360693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4009713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thread has its own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stack</a:t>
            </a:r>
          </a:p>
          <a:p>
            <a:pPr lvl="1"/>
            <a:r>
              <a:rPr lang="en-US" dirty="0" smtClean="0"/>
              <a:t>The start (bottom) of the stack is the method from which the thread began execution</a:t>
            </a:r>
          </a:p>
          <a:p>
            <a:pPr lvl="1"/>
            <a:r>
              <a:rPr lang="en-US" dirty="0" smtClean="0"/>
              <a:t>Each method (frame) stores local variables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 Stack</a:t>
            </a:r>
            <a:endParaRPr lang="en-US" dirty="0"/>
          </a:p>
        </p:txBody>
      </p:sp>
      <p:graphicFrame>
        <p:nvGraphicFramePr>
          <p:cNvPr id="5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1375808432"/>
              </p:ext>
            </p:extLst>
          </p:nvPr>
        </p:nvGraphicFramePr>
        <p:xfrm>
          <a:off x="1827212" y="3972580"/>
          <a:ext cx="3505200" cy="1981200"/>
        </p:xfrm>
        <a:graphic>
          <a:graphicData uri="http://schemas.openxmlformats.org/drawingml/2006/table">
            <a:tbl>
              <a:tblPr/>
              <a:tblGrid>
                <a:gridCol w="3505200"/>
              </a:tblGrid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...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isPrime()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printAllPrimes()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main()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589212" y="6029980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noProof="1" smtClean="0"/>
              <a:t>main thread</a:t>
            </a:r>
            <a:endParaRPr lang="en-US" sz="2800" noProof="1"/>
          </a:p>
        </p:txBody>
      </p:sp>
      <p:graphicFrame>
        <p:nvGraphicFramePr>
          <p:cNvPr id="7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467105632"/>
              </p:ext>
            </p:extLst>
          </p:nvPr>
        </p:nvGraphicFramePr>
        <p:xfrm>
          <a:off x="6018212" y="3961978"/>
          <a:ext cx="3505200" cy="1485900"/>
        </p:xfrm>
        <a:graphic>
          <a:graphicData uri="http://schemas.openxmlformats.org/drawingml/2006/table">
            <a:tbl>
              <a:tblPr/>
              <a:tblGrid>
                <a:gridCol w="3505200"/>
              </a:tblGrid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...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isValidUrl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downloadAsync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323012" y="5582960"/>
            <a:ext cx="2955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noProof="1" smtClean="0"/>
              <a:t>background thread</a:t>
            </a:r>
            <a:endParaRPr lang="en-US" sz="2800" noProof="1"/>
          </a:p>
        </p:txBody>
      </p:sp>
    </p:spTree>
    <p:extLst>
      <p:ext uri="{BB962C8B-B14F-4D97-AF65-F5344CB8AC3E}">
        <p14:creationId xmlns:p14="http://schemas.microsoft.com/office/powerpoint/2010/main" xmlns="" val="505913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65406" y="4800600"/>
            <a:ext cx="8938472" cy="820600"/>
          </a:xfrm>
        </p:spPr>
        <p:txBody>
          <a:bodyPr/>
          <a:lstStyle/>
          <a:p>
            <a:r>
              <a:rPr lang="en-US" dirty="0" smtClean="0"/>
              <a:t>Threads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1" y="5610809"/>
            <a:ext cx="8938472" cy="719034"/>
          </a:xfrm>
        </p:spPr>
        <p:txBody>
          <a:bodyPr/>
          <a:lstStyle/>
          <a:p>
            <a:r>
              <a:rPr lang="en-US" dirty="0" smtClean="0"/>
              <a:t>Exercises in Class</a:t>
            </a:r>
            <a:endParaRPr lang="en-US" dirty="0"/>
          </a:p>
        </p:txBody>
      </p:sp>
      <p:pic>
        <p:nvPicPr>
          <p:cNvPr id="8" name="Shape 173"/>
          <p:cNvPicPr preferRelativeResize="0"/>
          <p:nvPr/>
        </p:nvPicPr>
        <p:blipFill rotWithShape="1">
          <a:blip r:embed="rId2" cstate="print">
            <a:alphaModFix/>
          </a:blip>
          <a:srcRect/>
          <a:stretch/>
        </p:blipFill>
        <p:spPr>
          <a:xfrm>
            <a:off x="4337157" y="866750"/>
            <a:ext cx="3524100" cy="3637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4009713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race condition</a:t>
            </a:r>
            <a:r>
              <a:rPr lang="en-US" sz="3200" dirty="0"/>
              <a:t> occurs when two or more threads </a:t>
            </a:r>
            <a:r>
              <a:rPr lang="en-US" sz="3200" dirty="0" smtClean="0"/>
              <a:t>access </a:t>
            </a:r>
            <a:r>
              <a:rPr lang="en-US" sz="3200" dirty="0"/>
              <a:t>shared data and they try to change it at the same time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 Race Conditions</a:t>
            </a:r>
            <a:endParaRPr lang="en-US" dirty="0"/>
          </a:p>
        </p:txBody>
      </p:sp>
      <p:pic>
        <p:nvPicPr>
          <p:cNvPr id="3" name="Picture 2" descr="C:\Users\tilchev\Desktop\race-conditio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55861" y="2667000"/>
            <a:ext cx="6762751" cy="3758393"/>
          </a:xfrm>
          <a:prstGeom prst="rect">
            <a:avLst/>
          </a:prstGeom>
          <a:noFill/>
        </p:spPr>
      </p:pic>
      <p:pic>
        <p:nvPicPr>
          <p:cNvPr id="1026" name="Picture 2" descr="https://cdn3.iconfinder.com/data/icons/musthave/256/Dele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151812" y="2362200"/>
            <a:ext cx="1371600" cy="1371600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267948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thread-safe</a:t>
            </a:r>
            <a:r>
              <a:rPr lang="en-US" dirty="0" smtClean="0"/>
              <a:t> resource can be safely accessed by multiple threads</a:t>
            </a:r>
          </a:p>
          <a:p>
            <a:pPr lvl="1"/>
            <a:r>
              <a:rPr lang="en-US" sz="3400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synchronized</a:t>
            </a:r>
            <a:r>
              <a:rPr lang="en-US" sz="3400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400" dirty="0" smtClean="0"/>
              <a:t>keyword grants access to only one thread at a time and avoids race conditions</a:t>
            </a:r>
          </a:p>
          <a:p>
            <a:pPr lvl="1"/>
            <a:r>
              <a:rPr lang="en-US" sz="3400" dirty="0" smtClean="0"/>
              <a:t>Blocks any other threads until the resource is released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 Safety - synchronized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760412" y="4795687"/>
            <a:ext cx="10591800" cy="1376513"/>
            <a:chOff x="760412" y="4795687"/>
            <a:chExt cx="10591800" cy="1376513"/>
          </a:xfrm>
        </p:grpSpPr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760412" y="4795687"/>
              <a:ext cx="10591800" cy="137651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0" tIns="72000" rIns="0" bIns="72000">
              <a:spAutoFit/>
            </a:bodyPr>
            <a:lstStyle/>
            <a:p>
              <a:pPr marL="182880"/>
              <a:r>
                <a:rPr lang="en-US" sz="2000" b="1" noProof="1" smtClean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synchronized (numbers) {</a:t>
              </a:r>
            </a:p>
            <a:p>
              <a:pPr marL="182880"/>
              <a:r>
                <a:rPr lang="en-US" sz="2000" b="1" noProof="1" smtClean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    // unsafe code over numbers here</a:t>
              </a:r>
              <a:br>
                <a:rPr lang="en-US" sz="2000" b="1" noProof="1" smtClean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2000" b="1" noProof="1" smtClean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    // ...</a:t>
              </a:r>
            </a:p>
            <a:p>
              <a:pPr marL="182880"/>
              <a:r>
                <a:rPr lang="en-US" sz="2000" b="1" noProof="1" smtClean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</p:txBody>
        </p:sp>
        <p:pic>
          <p:nvPicPr>
            <p:cNvPr id="2054" name="Picture 6" descr="http://png-4.findicons.com/files/icons/1008/quiet/256/yes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89069" y="4876800"/>
              <a:ext cx="1295400" cy="1295400"/>
            </a:xfrm>
            <a:prstGeom prst="rect">
              <a:avLst/>
            </a:prstGeom>
            <a:noFill/>
            <a:effectLst>
              <a:innerShdw blurRad="114300">
                <a:prstClr val="black"/>
              </a:innerShdw>
            </a:effectLst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xmlns="" val="3727468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Another way to achieve this is trough an implementation of the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</a:rPr>
              <a:t>java.util.concurrent.Lock</a:t>
            </a:r>
            <a:r>
              <a:rPr lang="en-US" dirty="0" smtClean="0"/>
              <a:t> interface</a:t>
            </a:r>
          </a:p>
          <a:p>
            <a:pPr lvl="1"/>
            <a:r>
              <a:rPr lang="en-US" dirty="0" smtClean="0"/>
              <a:t>the lock must be static, so that each thread doesn’t create its own lock</a:t>
            </a:r>
          </a:p>
          <a:p>
            <a:pPr lvl="1"/>
            <a:r>
              <a:rPr lang="en-US" dirty="0" smtClean="0"/>
              <a:t>what are the benefits of locks over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synchronized </a:t>
            </a:r>
            <a:r>
              <a:rPr lang="en-US" dirty="0" smtClean="0"/>
              <a:t>?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 Safety - locks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760412" y="4795687"/>
            <a:ext cx="10591800" cy="1376513"/>
            <a:chOff x="760412" y="4648200"/>
            <a:chExt cx="10591800" cy="1376513"/>
          </a:xfrm>
        </p:grpSpPr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760412" y="4648200"/>
              <a:ext cx="10591800" cy="137651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0" tIns="72000" rIns="0" bIns="72000">
              <a:spAutoFit/>
            </a:bodyPr>
            <a:lstStyle/>
            <a:p>
              <a:pPr marL="182880"/>
              <a:r>
                <a:rPr lang="en-US" sz="2000" b="1" noProof="1" smtClean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lock.lock();</a:t>
              </a:r>
            </a:p>
            <a:p>
              <a:pPr marL="182880"/>
              <a:r>
                <a:rPr lang="en-US" sz="2000" b="1" noProof="1" smtClean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    // unsafe code here</a:t>
              </a:r>
            </a:p>
            <a:p>
              <a:pPr marL="182880"/>
              <a:r>
                <a:rPr lang="en-US" sz="2000" b="1" noProof="1" smtClean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    // ...</a:t>
              </a:r>
            </a:p>
            <a:p>
              <a:pPr marL="182880"/>
              <a:r>
                <a:rPr lang="en-US" sz="2000" b="1" noProof="1" smtClean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lock.unlock();</a:t>
              </a:r>
            </a:p>
          </p:txBody>
        </p:sp>
        <p:pic>
          <p:nvPicPr>
            <p:cNvPr id="2054" name="Picture 6" descr="http://png-4.findicons.com/files/icons/1008/quiet/256/yes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89069" y="4724400"/>
              <a:ext cx="1295400" cy="1295400"/>
            </a:xfrm>
            <a:prstGeom prst="rect">
              <a:avLst/>
            </a:prstGeom>
            <a:noFill/>
            <a:effectLst>
              <a:innerShdw blurRad="114300">
                <a:prstClr val="black"/>
              </a:innerShdw>
            </a:effectLst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xmlns="" val="3727468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Multi-Tasking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Synchronous Programming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Asynchronous Programming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Threads in Java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Concurrent classes in Java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Benefits and Drawbacks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99412" y="2224700"/>
            <a:ext cx="3484701" cy="383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33591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volatile</a:t>
            </a:r>
            <a:r>
              <a:rPr lang="en-US" dirty="0" smtClean="0"/>
              <a:t> objects are kept in a common memory for all threads</a:t>
            </a:r>
          </a:p>
          <a:p>
            <a:r>
              <a:rPr lang="en-US" dirty="0" smtClean="0"/>
              <a:t>guarantees visibility and NOT atomicity</a:t>
            </a:r>
          </a:p>
          <a:p>
            <a:r>
              <a:rPr lang="en-US" dirty="0" smtClean="0"/>
              <a:t>volatile is NOT a substitute for synchronization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 Safety - volatile</a:t>
            </a:r>
            <a:endParaRPr lang="en-US" dirty="0"/>
          </a:p>
        </p:txBody>
      </p:sp>
      <p:pic>
        <p:nvPicPr>
          <p:cNvPr id="1026" name="Picture 2" descr="C:\Users\tilchev\Desktop\java-volatile-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0412" y="4038600"/>
            <a:ext cx="2760140" cy="2398057"/>
          </a:xfrm>
          <a:prstGeom prst="rect">
            <a:avLst/>
          </a:prstGeom>
          <a:noFill/>
        </p:spPr>
      </p:pic>
      <p:pic>
        <p:nvPicPr>
          <p:cNvPr id="1027" name="Picture 3" descr="C:\Users\tilchev\Desktop\java-volatile-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2812" y="4038600"/>
            <a:ext cx="2819400" cy="2375709"/>
          </a:xfrm>
          <a:prstGeom prst="rect">
            <a:avLst/>
          </a:prstGeom>
          <a:noFill/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1028" name="Picture 4" descr="C:\Users\tilchev\Desktop\java-volatile-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646612" y="4038600"/>
            <a:ext cx="2743200" cy="23739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7274688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fabricspa.files.wordpress.com/2012/05/threads501017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886623" y="1607716"/>
            <a:ext cx="4057650" cy="26860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3140" y="4953000"/>
            <a:ext cx="8938472" cy="820600"/>
          </a:xfrm>
        </p:spPr>
        <p:txBody>
          <a:bodyPr/>
          <a:lstStyle/>
          <a:p>
            <a:r>
              <a:rPr lang="en-US" dirty="0" smtClean="0"/>
              <a:t>Thread safety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9397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spcAft>
                <a:spcPts val="0"/>
              </a:spcAft>
              <a:buClr>
                <a:schemeClr val="accent1"/>
              </a:buClr>
            </a:pPr>
            <a:r>
              <a:rPr lang="en-US" dirty="0" smtClean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java.util.concurrent</a:t>
            </a:r>
            <a:r>
              <a:rPr lang="en-US" dirty="0" smtClean="0"/>
              <a:t> package contains useful classes that can be used safely on multiple threads</a:t>
            </a:r>
          </a:p>
          <a:p>
            <a:pPr marL="342900" indent="-342900">
              <a:spcAft>
                <a:spcPts val="0"/>
              </a:spcAft>
              <a:buClr>
                <a:schemeClr val="accent1"/>
              </a:buClr>
            </a:pPr>
            <a:r>
              <a:rPr lang="en-US" dirty="0" smtClean="0"/>
              <a:t>Most notably concurrent collections such as:</a:t>
            </a:r>
          </a:p>
          <a:p>
            <a:pPr marL="647646" lvl="1" indent="-342900"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ConcurrentLinkedQueue</a:t>
            </a:r>
          </a:p>
          <a:p>
            <a:pPr marL="647646" lvl="1" indent="-342900"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ConcurrentLinkedDeque</a:t>
            </a:r>
          </a:p>
          <a:p>
            <a:pPr marL="647646" lvl="1" indent="-342900">
              <a:spcAft>
                <a:spcPts val="0"/>
              </a:spcAft>
            </a:pP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</a:rPr>
              <a:t>ConcurrentHashMap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Concurrent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63315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spcAft>
                <a:spcPts val="0"/>
              </a:spcAft>
            </a:pPr>
            <a:r>
              <a:rPr lang="en-US" dirty="0" smtClean="0"/>
              <a:t>Notable concurrent collections which aren’t in the package are:</a:t>
            </a:r>
          </a:p>
          <a:p>
            <a:pPr marL="647646" lvl="1" indent="-342900"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StringBuffer</a:t>
            </a:r>
            <a:r>
              <a:rPr lang="en-US" dirty="0" smtClean="0"/>
              <a:t> - it is a thread safe StringBuilder</a:t>
            </a:r>
          </a:p>
          <a:p>
            <a:pPr marL="647646" lvl="1" indent="-342900"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Hashtable</a:t>
            </a:r>
            <a:r>
              <a:rPr lang="en-US" dirty="0" smtClean="0"/>
              <a:t> - it is a thread safe HashMap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Legacy concurrent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63315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3140" y="4953000"/>
            <a:ext cx="8938472" cy="820600"/>
          </a:xfrm>
        </p:spPr>
        <p:txBody>
          <a:bodyPr/>
          <a:lstStyle/>
          <a:p>
            <a:r>
              <a:rPr lang="en-US" dirty="0" smtClean="0"/>
              <a:t>Concurrent classes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050" name="Picture 2" descr="C:\Users\tilchev\Desktop\9w45JG7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17862" y="2419350"/>
            <a:ext cx="5391150" cy="20193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429397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spcAft>
                <a:spcPts val="0"/>
              </a:spcAft>
              <a:buClr>
                <a:schemeClr val="accent1"/>
              </a:buClr>
            </a:pPr>
            <a:r>
              <a:rPr lang="en-US" dirty="0"/>
              <a:t>If </a:t>
            </a:r>
            <a:r>
              <a:rPr lang="en-US" dirty="0" smtClean="0"/>
              <a:t>a component is blocked, other</a:t>
            </a:r>
            <a:br>
              <a:rPr lang="en-US" dirty="0" smtClean="0"/>
            </a:br>
            <a:r>
              <a:rPr lang="en-US" dirty="0" smtClean="0"/>
              <a:t>components </a:t>
            </a:r>
            <a:r>
              <a:rPr lang="en-US" dirty="0"/>
              <a:t>still </a:t>
            </a:r>
            <a:r>
              <a:rPr lang="en-US" dirty="0" smtClean="0"/>
              <a:t>run</a:t>
            </a:r>
          </a:p>
          <a:p>
            <a:pPr lvl="1"/>
            <a:r>
              <a:rPr lang="en-US" dirty="0" smtClean="0"/>
              <a:t>UI </a:t>
            </a:r>
            <a:r>
              <a:rPr lang="en-US" dirty="0"/>
              <a:t>runs separately and </a:t>
            </a:r>
            <a:r>
              <a:rPr lang="en-US" dirty="0" smtClean="0"/>
              <a:t>always</a:t>
            </a:r>
            <a:br>
              <a:rPr lang="en-US" dirty="0" smtClean="0"/>
            </a:br>
            <a:r>
              <a:rPr lang="en-US" dirty="0" smtClean="0"/>
              <a:t>remains responsive</a:t>
            </a:r>
            <a:endParaRPr lang="bg-BG" dirty="0"/>
          </a:p>
          <a:p>
            <a:pPr marL="342900" indent="-342900">
              <a:buClr>
                <a:schemeClr val="accent1"/>
              </a:buClr>
            </a:pPr>
            <a:r>
              <a:rPr lang="en-US" dirty="0" smtClean="0"/>
              <a:t>Utilization </a:t>
            </a:r>
            <a:r>
              <a:rPr lang="en-US" dirty="0"/>
              <a:t>of multi-core </a:t>
            </a:r>
            <a:r>
              <a:rPr lang="en-US" dirty="0" smtClean="0"/>
              <a:t>systems</a:t>
            </a:r>
          </a:p>
          <a:p>
            <a:pPr marL="647646" lvl="1" indent="-342900"/>
            <a:r>
              <a:rPr lang="en-US" dirty="0" smtClean="0"/>
              <a:t>Each </a:t>
            </a:r>
            <a:r>
              <a:rPr lang="en-US" dirty="0"/>
              <a:t>core executes one or </a:t>
            </a:r>
            <a:r>
              <a:rPr lang="en-US" dirty="0" smtClean="0"/>
              <a:t>more threads</a:t>
            </a:r>
            <a:endParaRPr lang="bg-BG" dirty="0"/>
          </a:p>
          <a:p>
            <a:pPr marL="342900" indent="-342900">
              <a:buClr>
                <a:schemeClr val="accent1"/>
              </a:buClr>
            </a:pPr>
            <a:r>
              <a:rPr lang="en-US" dirty="0" smtClean="0"/>
              <a:t>CPU-demanding </a:t>
            </a:r>
            <a:r>
              <a:rPr lang="en-US" dirty="0"/>
              <a:t>tasks </a:t>
            </a:r>
            <a:r>
              <a:rPr lang="en-US" dirty="0" smtClean="0"/>
              <a:t>run on </a:t>
            </a:r>
            <a:r>
              <a:rPr lang="en-US" dirty="0"/>
              <a:t>"background" threads</a:t>
            </a:r>
            <a:endParaRPr lang="bg-BG" dirty="0"/>
          </a:p>
          <a:p>
            <a:pPr marL="342900" indent="-342900">
              <a:buClr>
                <a:schemeClr val="accent1"/>
              </a:buClr>
            </a:pPr>
            <a:r>
              <a:rPr lang="en-US" dirty="0"/>
              <a:t>Resource access runs on "background" threads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Asynchronous Programming – Benefits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97632" y="1295400"/>
            <a:ext cx="485938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663315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</a:pPr>
            <a:r>
              <a:rPr lang="en-US" dirty="0"/>
              <a:t>Hard to </a:t>
            </a:r>
            <a:r>
              <a:rPr lang="en-US" dirty="0" smtClean="0"/>
              <a:t>know </a:t>
            </a:r>
            <a:r>
              <a:rPr lang="en-US" dirty="0"/>
              <a:t>which code </a:t>
            </a:r>
            <a:r>
              <a:rPr lang="en-US" dirty="0" smtClean="0"/>
              <a:t>parts are running at a specific </a:t>
            </a:r>
            <a:r>
              <a:rPr lang="en-US" dirty="0"/>
              <a:t>time</a:t>
            </a:r>
          </a:p>
          <a:p>
            <a:pPr marL="342900" indent="-342900">
              <a:buClr>
                <a:schemeClr val="accent1"/>
              </a:buClr>
            </a:pPr>
            <a:r>
              <a:rPr lang="en-US" dirty="0" smtClean="0"/>
              <a:t>Harder than usual to debug</a:t>
            </a:r>
            <a:endParaRPr lang="bg-BG" dirty="0"/>
          </a:p>
          <a:p>
            <a:pPr marL="342900" indent="-342900">
              <a:buClr>
                <a:schemeClr val="accent1"/>
              </a:buClr>
            </a:pPr>
            <a:r>
              <a:rPr lang="en-US" dirty="0"/>
              <a:t>Have to protect </a:t>
            </a:r>
            <a:r>
              <a:rPr lang="en-US" dirty="0" smtClean="0"/>
              <a:t>resources</a:t>
            </a:r>
          </a:p>
          <a:p>
            <a:pPr marL="647646" lvl="1" indent="-342900"/>
            <a:r>
              <a:rPr lang="en-US" dirty="0"/>
              <a:t>One thread uses a resource</a:t>
            </a:r>
            <a:endParaRPr lang="bg-BG" dirty="0"/>
          </a:p>
          <a:p>
            <a:pPr marL="647646" lvl="1" indent="-342900"/>
            <a:r>
              <a:rPr lang="en-US" dirty="0"/>
              <a:t>Other threads must wait for the </a:t>
            </a:r>
            <a:r>
              <a:rPr lang="en-US" dirty="0" smtClean="0"/>
              <a:t>resource</a:t>
            </a:r>
            <a:endParaRPr lang="bg-BG" dirty="0"/>
          </a:p>
          <a:p>
            <a:pPr marL="342900" indent="-342900">
              <a:buClr>
                <a:schemeClr val="accent1"/>
              </a:buClr>
            </a:pPr>
            <a:r>
              <a:rPr lang="en-US" dirty="0" smtClean="0"/>
              <a:t>Hard </a:t>
            </a:r>
            <a:r>
              <a:rPr lang="en-US" dirty="0"/>
              <a:t>to synchronize resource </a:t>
            </a:r>
            <a:r>
              <a:rPr lang="en-US" dirty="0" smtClean="0"/>
              <a:t>access</a:t>
            </a:r>
          </a:p>
          <a:p>
            <a:pPr marL="647646" lvl="1" indent="-342900"/>
            <a:r>
              <a:rPr lang="en-US" dirty="0" smtClean="0"/>
              <a:t>Deadlocks </a:t>
            </a:r>
            <a:r>
              <a:rPr lang="en-US" dirty="0"/>
              <a:t>can occur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Programming – </a:t>
            </a:r>
            <a:r>
              <a:rPr lang="en-US" dirty="0" smtClean="0"/>
              <a:t>Drawbacks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67203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Jakob</a:t>
            </a:r>
            <a:r>
              <a:rPr lang="en-US" dirty="0" smtClean="0"/>
              <a:t> </a:t>
            </a:r>
            <a:r>
              <a:rPr lang="en-US" dirty="0" err="1" smtClean="0"/>
              <a:t>Jenkov</a:t>
            </a:r>
            <a:r>
              <a:rPr lang="en-US" dirty="0" smtClean="0"/>
              <a:t> article on Java Concurrency with tutorials</a:t>
            </a:r>
          </a:p>
          <a:p>
            <a:pPr>
              <a:buNone/>
            </a:pPr>
            <a:endParaRPr lang="en-US" dirty="0" smtClean="0"/>
          </a:p>
          <a:p>
            <a:pPr>
              <a:spcAft>
                <a:spcPts val="2000"/>
              </a:spcAft>
            </a:pPr>
            <a:r>
              <a:rPr lang="en-US" dirty="0" smtClean="0"/>
              <a:t>Article on multithreading (computer architecture)</a:t>
            </a:r>
          </a:p>
          <a:p>
            <a:pPr>
              <a:spcAft>
                <a:spcPts val="2000"/>
              </a:spcAft>
            </a:pPr>
            <a:endParaRPr lang="en-US" dirty="0" smtClean="0"/>
          </a:p>
          <a:p>
            <a:pPr>
              <a:spcAft>
                <a:spcPts val="2000"/>
              </a:spcAft>
            </a:pPr>
            <a:r>
              <a:rPr lang="en-US" dirty="0" smtClean="0"/>
              <a:t>Article on multithreading (software)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Helpful Resources</a:t>
            </a:r>
            <a:endParaRPr lang="en-US" noProof="1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09012" y="4404002"/>
            <a:ext cx="3124200" cy="20729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ounded Rectangle 5"/>
          <p:cNvSpPr/>
          <p:nvPr/>
        </p:nvSpPr>
        <p:spPr>
          <a:xfrm>
            <a:off x="684212" y="1784765"/>
            <a:ext cx="10744200" cy="729836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r>
              <a:rPr lang="en-US" sz="2200" b="1" dirty="0" smtClean="0"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http://tutorials.jenkov.com/java-concurrency/index.html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84213" y="5037910"/>
            <a:ext cx="7696199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r>
              <a:rPr lang="en-US" sz="2200" b="1" dirty="0" smtClean="0">
                <a:latin typeface="Consolas" panose="020B0609020204030204" pitchFamily="49" charset="0"/>
                <a:cs typeface="Consolas" panose="020B0609020204030204" pitchFamily="49" charset="0"/>
                <a:hlinkClick r:id="rId4"/>
              </a:rPr>
              <a:t>https://en.wikipedia.org/wiki/Thread_(computing)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  <a:hlinkClick r:id="rId5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84212" y="3352800"/>
            <a:ext cx="107442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6"/>
              </a:rPr>
              <a:t>https://en.wikipedia.org/wiki/Multithreading_(computer_architecture)</a:t>
            </a:r>
            <a:endParaRPr lang="en-US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2241001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2438" indent="-452438">
              <a:lnSpc>
                <a:spcPct val="100000"/>
              </a:lnSpc>
            </a:pPr>
            <a:r>
              <a:rPr lang="en-US" dirty="0" smtClean="0"/>
              <a:t>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thread</a:t>
            </a:r>
            <a:r>
              <a:rPr lang="en-US" dirty="0" smtClean="0"/>
              <a:t> is a unit of code execution</a:t>
            </a:r>
          </a:p>
          <a:p>
            <a:pPr marL="757185" lvl="2" indent="-452438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dirty="0"/>
              <a:t>Each thread has its own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call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stack</a:t>
            </a:r>
          </a:p>
          <a:p>
            <a:pPr marL="452438" lvl="1" indent="-452438">
              <a:lnSpc>
                <a:spcPct val="100000"/>
              </a:lnSpc>
              <a:spcAft>
                <a:spcPts val="0"/>
              </a:spcAft>
              <a:buClr>
                <a:srgbClr val="F2B254"/>
              </a:buClr>
              <a:buSzPct val="100000"/>
            </a:pPr>
            <a:r>
              <a:rPr lang="en-US" sz="3400" dirty="0" smtClean="0">
                <a:solidFill>
                  <a:schemeClr val="tx2">
                    <a:lumMod val="75000"/>
                  </a:schemeClr>
                </a:solidFill>
              </a:rPr>
              <a:t>Multithreading </a:t>
            </a:r>
            <a:r>
              <a:rPr lang="en-US" sz="3400" dirty="0" smtClean="0"/>
              <a:t>means a program can do several </a:t>
            </a:r>
          </a:p>
          <a:p>
            <a:pPr marL="0" lvl="1" indent="0">
              <a:lnSpc>
                <a:spcPct val="100000"/>
              </a:lnSpc>
              <a:buClr>
                <a:srgbClr val="F2B254"/>
              </a:buClr>
              <a:buSzPct val="100000"/>
              <a:buNone/>
            </a:pPr>
            <a:r>
              <a:rPr lang="en-US" sz="3400" dirty="0" smtClean="0"/>
              <a:t>operations in parallel by using many threads</a:t>
            </a:r>
          </a:p>
          <a:p>
            <a:pPr marL="761947" lvl="2" indent="-457200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Used to offload CPU-demanding work so </a:t>
            </a:r>
            <a:r>
              <a:rPr lang="en-US" sz="3200" dirty="0" smtClean="0"/>
              <a:t>the main </a:t>
            </a:r>
            <a:r>
              <a:rPr lang="en-US" sz="3200" dirty="0"/>
              <a:t>thread does not block</a:t>
            </a:r>
          </a:p>
          <a:p>
            <a:pPr marL="761947" lvl="2" indent="-457200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Can lead to synchronization issues and unexpected </a:t>
            </a:r>
            <a:r>
              <a:rPr lang="en-US" sz="3200" dirty="0" smtClean="0"/>
              <a:t>results</a:t>
            </a:r>
          </a:p>
          <a:p>
            <a:pPr marL="452438" indent="-452438">
              <a:lnSpc>
                <a:spcPct val="100000"/>
              </a:lnSpc>
            </a:pPr>
            <a:r>
              <a:rPr lang="en-US" dirty="0" smtClean="0"/>
              <a:t>Java has many useful tools for asynchronous programming</a:t>
            </a:r>
          </a:p>
          <a:p>
            <a:pPr marL="757184" lvl="1" indent="-452438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synchronized </a:t>
            </a:r>
            <a:r>
              <a:rPr lang="en-US" dirty="0" smtClean="0"/>
              <a:t>keyword</a:t>
            </a:r>
          </a:p>
          <a:p>
            <a:pPr marL="757184" lvl="1" indent="-452438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java.util.concurrent</a:t>
            </a:r>
            <a:endParaRPr lang="en-US" dirty="0" smtClean="0"/>
          </a:p>
        </p:txBody>
      </p:sp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bg-BG" dirty="0"/>
          </a:p>
        </p:txBody>
      </p:sp>
      <p:pic>
        <p:nvPicPr>
          <p:cNvPr id="6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761412" y="1143000"/>
            <a:ext cx="2773279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814806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Asynchronous Programming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 smtClean="0">
                <a:hlinkClick r:id="rId15"/>
              </a:rPr>
              <a:t>https://softuni.bg/courses/java-fundamentals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="" xmlns:p14="http://schemas.microsoft.com/office/powerpoint/2010/main" val="359246937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dirty="0" smtClean="0"/>
              <a:t>#9956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="" xmlns:p14="http://schemas.microsoft.com/office/powerpoint/2010/main" val="3827535277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u="sng" dirty="0">
                <a:solidFill>
                  <a:schemeClr val="tx2">
                    <a:lumMod val="90000"/>
                  </a:schemeClr>
                </a:solidFill>
              </a:rPr>
              <a:t>C# Fundamentals – Part 2</a:t>
            </a:r>
            <a:r>
              <a:rPr lang="en-US" sz="2000" dirty="0" smtClean="0"/>
              <a:t>" course by </a:t>
            </a:r>
            <a:r>
              <a:rPr lang="en-US" sz="2000" noProof="1" smtClean="0"/>
              <a:t>Telerik Academy</a:t>
            </a:r>
            <a:r>
              <a:rPr lang="en-US" sz="2000" dirty="0" smtClean="0"/>
              <a:t> under </a:t>
            </a:r>
            <a:r>
              <a:rPr lang="en-US" sz="2000" dirty="0" smtClean="0">
                <a:hlinkClick r:id="rId5"/>
              </a:rPr>
              <a:t>CC-BY-NC-SA</a:t>
            </a:r>
            <a:r>
              <a:rPr lang="en-US" sz="2000" dirty="0" smtClean="0"/>
              <a:t> license</a:t>
            </a:r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41364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>
            <a:hlinkClick r:id="rId6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31241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computer can run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many processes </a:t>
            </a:r>
            <a:r>
              <a:rPr lang="en-US" dirty="0" smtClean="0"/>
              <a:t>(applications) at once</a:t>
            </a:r>
          </a:p>
          <a:p>
            <a:pPr lvl="1"/>
            <a:r>
              <a:rPr lang="en-US" dirty="0" smtClean="0"/>
              <a:t>But its CPU can only execute one instruction at a time</a:t>
            </a:r>
          </a:p>
          <a:p>
            <a:pPr lvl="1"/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Parellelism</a:t>
            </a:r>
            <a:r>
              <a:rPr lang="en-US" noProof="1" smtClean="0"/>
              <a:t> is achieved by the operating system's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scheduler</a:t>
            </a:r>
          </a:p>
          <a:p>
            <a:pPr lvl="2"/>
            <a:r>
              <a:rPr lang="en-US" noProof="1" smtClean="0"/>
              <a:t>Grants each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thread</a:t>
            </a:r>
            <a:r>
              <a:rPr lang="en-US" noProof="1" smtClean="0"/>
              <a:t> a small interval of time to run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Multi-Tasking</a:t>
            </a:r>
            <a:endParaRPr lang="en-US" dirty="0"/>
          </a:p>
        </p:txBody>
      </p:sp>
      <p:sp>
        <p:nvSpPr>
          <p:cNvPr id="21" name="Rectangle 27"/>
          <p:cNvSpPr>
            <a:spLocks noChangeArrowheads="1"/>
          </p:cNvSpPr>
          <p:nvPr/>
        </p:nvSpPr>
        <p:spPr bwMode="auto">
          <a:xfrm>
            <a:off x="441212" y="4114800"/>
            <a:ext cx="11125200" cy="1295400"/>
          </a:xfrm>
          <a:prstGeom prst="rect">
            <a:avLst/>
          </a:prstGeom>
          <a:solidFill>
            <a:schemeClr val="bg1">
              <a:alpha val="20000"/>
            </a:schemeClr>
          </a:solidFill>
          <a:ln w="9525" cap="rnd" algn="ctr">
            <a:solidFill>
              <a:schemeClr val="accent5">
                <a:lumMod val="20000"/>
                <a:lumOff val="80000"/>
              </a:schemeClr>
            </a:solidFill>
            <a:prstDash val="sysDot"/>
            <a:round/>
            <a:headEnd/>
            <a:tailEnd/>
          </a:ln>
          <a:effectLst>
            <a:outerShdw dist="17961" dir="2700000" algn="ctr" rotWithShape="0">
              <a:srgbClr val="FFFFFF"/>
            </a:outerShdw>
          </a:effectLst>
        </p:spPr>
        <p:txBody>
          <a:bodyPr wrap="none" anchor="ctr"/>
          <a:lstStyle/>
          <a:p>
            <a:endParaRPr lang="en-US" sz="15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593612" y="4953000"/>
            <a:ext cx="10744200" cy="0"/>
          </a:xfrm>
          <a:prstGeom prst="straightConnector1">
            <a:avLst/>
          </a:prstGeom>
          <a:ln w="28575">
            <a:solidFill>
              <a:schemeClr val="tx1">
                <a:lumMod val="95000"/>
              </a:schemeClr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17412" y="5010090"/>
            <a:ext cx="1095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0	          5	                     10	            15	                        20	               25	            </a:t>
            </a:r>
            <a:r>
              <a:rPr lang="en-US" sz="2000" b="1" noProof="1" smtClean="0"/>
              <a:t>ms  </a:t>
            </a:r>
            <a:endParaRPr lang="en-US" sz="2000" b="1" noProof="1"/>
          </a:p>
        </p:txBody>
      </p:sp>
      <p:graphicFrame>
        <p:nvGraphicFramePr>
          <p:cNvPr id="25" name="Group 134"/>
          <p:cNvGraphicFramePr>
            <a:graphicFrameLocks/>
          </p:cNvGraphicFramePr>
          <p:nvPr>
            <p:extLst/>
          </p:nvPr>
        </p:nvGraphicFramePr>
        <p:xfrm>
          <a:off x="593612" y="4343400"/>
          <a:ext cx="1752600" cy="381000"/>
        </p:xfrm>
        <a:graphic>
          <a:graphicData uri="http://schemas.openxmlformats.org/drawingml/2006/table">
            <a:tbl>
              <a:tblPr/>
              <a:tblGrid>
                <a:gridCol w="1752600"/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program.exe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" name="Group 134"/>
          <p:cNvGraphicFramePr>
            <a:graphicFrameLocks/>
          </p:cNvGraphicFramePr>
          <p:nvPr>
            <p:extLst/>
          </p:nvPr>
        </p:nvGraphicFramePr>
        <p:xfrm>
          <a:off x="2498612" y="4343400"/>
          <a:ext cx="1752600" cy="381000"/>
        </p:xfrm>
        <a:graphic>
          <a:graphicData uri="http://schemas.openxmlformats.org/drawingml/2006/table">
            <a:tbl>
              <a:tblPr/>
              <a:tblGrid>
                <a:gridCol w="1752600"/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chrome.exe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" name="Group 134"/>
          <p:cNvGraphicFramePr>
            <a:graphicFrameLocks/>
          </p:cNvGraphicFramePr>
          <p:nvPr>
            <p:extLst/>
          </p:nvPr>
        </p:nvGraphicFramePr>
        <p:xfrm>
          <a:off x="4403612" y="4343400"/>
          <a:ext cx="1752600" cy="381000"/>
        </p:xfrm>
        <a:graphic>
          <a:graphicData uri="http://schemas.openxmlformats.org/drawingml/2006/table">
            <a:tbl>
              <a:tblPr/>
              <a:tblGrid>
                <a:gridCol w="1752600"/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skype.exe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Group 134"/>
          <p:cNvGraphicFramePr>
            <a:graphicFrameLocks/>
          </p:cNvGraphicFramePr>
          <p:nvPr>
            <p:extLst/>
          </p:nvPr>
        </p:nvGraphicFramePr>
        <p:xfrm>
          <a:off x="6308612" y="4343400"/>
          <a:ext cx="1752600" cy="381000"/>
        </p:xfrm>
        <a:graphic>
          <a:graphicData uri="http://schemas.openxmlformats.org/drawingml/2006/table">
            <a:tbl>
              <a:tblPr/>
              <a:tblGrid>
                <a:gridCol w="1752600"/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system.exe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" name="Group 134"/>
          <p:cNvGraphicFramePr>
            <a:graphicFrameLocks/>
          </p:cNvGraphicFramePr>
          <p:nvPr>
            <p:extLst/>
          </p:nvPr>
        </p:nvGraphicFramePr>
        <p:xfrm>
          <a:off x="8213612" y="4343400"/>
          <a:ext cx="1752600" cy="381000"/>
        </p:xfrm>
        <a:graphic>
          <a:graphicData uri="http://schemas.openxmlformats.org/drawingml/2006/table">
            <a:tbl>
              <a:tblPr/>
              <a:tblGrid>
                <a:gridCol w="1752600"/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program.exe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0" name="Group 134"/>
          <p:cNvGraphicFramePr>
            <a:graphicFrameLocks/>
          </p:cNvGraphicFramePr>
          <p:nvPr>
            <p:extLst/>
          </p:nvPr>
        </p:nvGraphicFramePr>
        <p:xfrm>
          <a:off x="10152034" y="4343400"/>
          <a:ext cx="652378" cy="381000"/>
        </p:xfrm>
        <a:graphic>
          <a:graphicData uri="http://schemas.openxmlformats.org/drawingml/2006/table">
            <a:tbl>
              <a:tblPr/>
              <a:tblGrid>
                <a:gridCol w="652378"/>
              </a:tblGrid>
              <a:tr h="36430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...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593612" y="4876800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422412" y="4876800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327412" y="4883607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232412" y="4876800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8137412" y="4876800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10042412" y="4876800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570530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Synchronous Programming</a:t>
            </a:r>
            <a:endParaRPr lang="en-US" dirty="0"/>
          </a:p>
        </p:txBody>
      </p:sp>
      <p:pic>
        <p:nvPicPr>
          <p:cNvPr id="3" name="Picture 2" descr="http://med2heal.com/wp-content/uploads/Step_by_step_Blaustich_beschnibbelt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248448" y="1981200"/>
            <a:ext cx="5334000" cy="2667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688536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Synchronous code is executed step by step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Synchronous Code</a:t>
            </a:r>
            <a:endParaRPr 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4494212" y="2514600"/>
            <a:ext cx="2881200" cy="3328823"/>
            <a:chOff x="8365086" y="2405287"/>
            <a:chExt cx="2881200" cy="3328823"/>
          </a:xfrm>
        </p:grpSpPr>
        <p:sp>
          <p:nvSpPr>
            <p:cNvPr id="7" name="Rectangle 6"/>
            <p:cNvSpPr/>
            <p:nvPr/>
          </p:nvSpPr>
          <p:spPr>
            <a:xfrm>
              <a:off x="8365086" y="2405287"/>
              <a:ext cx="2881200" cy="609600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int n = 10</a:t>
              </a:r>
              <a:endParaRPr lang="en-US" sz="1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8365086" y="3377807"/>
              <a:ext cx="2881200" cy="609600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printNumbersInRange()</a:t>
              </a:r>
              <a:endParaRPr lang="en-US" sz="1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8365086" y="4343400"/>
              <a:ext cx="2881200" cy="609600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1" smtClean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System.out.println()</a:t>
              </a:r>
              <a:endParaRPr lang="en-US" sz="1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11" name="Straight Arrow Connector 10"/>
            <p:cNvCxnSpPr>
              <a:stCxn id="7" idx="2"/>
              <a:endCxn id="8" idx="0"/>
            </p:cNvCxnSpPr>
            <p:nvPr/>
          </p:nvCxnSpPr>
          <p:spPr>
            <a:xfrm>
              <a:off x="9805686" y="3014887"/>
              <a:ext cx="0" cy="36292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8" idx="2"/>
              <a:endCxn id="9" idx="0"/>
            </p:cNvCxnSpPr>
            <p:nvPr/>
          </p:nvCxnSpPr>
          <p:spPr>
            <a:xfrm>
              <a:off x="9805686" y="3987407"/>
              <a:ext cx="0" cy="35599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9" idx="2"/>
              <a:endCxn id="16" idx="0"/>
            </p:cNvCxnSpPr>
            <p:nvPr/>
          </p:nvCxnSpPr>
          <p:spPr>
            <a:xfrm flipH="1">
              <a:off x="9801305" y="4953000"/>
              <a:ext cx="4381" cy="3810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9447212" y="5334000"/>
              <a:ext cx="7081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noProof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...</a:t>
              </a:r>
              <a:endParaRPr lang="en-US" sz="20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736059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one component </a:t>
            </a:r>
            <a:r>
              <a:rPr lang="en-US" dirty="0" smtClean="0"/>
              <a:t>is blocked, the entire </a:t>
            </a:r>
            <a:r>
              <a:rPr lang="en-US" dirty="0"/>
              <a:t>program </a:t>
            </a:r>
            <a:r>
              <a:rPr lang="en-US" dirty="0" smtClean="0"/>
              <a:t>is blocked</a:t>
            </a:r>
            <a:endParaRPr lang="en-US" dirty="0"/>
          </a:p>
          <a:p>
            <a:r>
              <a:rPr lang="en-US" dirty="0"/>
              <a:t>UI may become unresponsive</a:t>
            </a:r>
          </a:p>
          <a:p>
            <a:r>
              <a:rPr lang="en-US" dirty="0"/>
              <a:t>No utilization of multi-core systems</a:t>
            </a:r>
          </a:p>
          <a:p>
            <a:r>
              <a:rPr lang="en-US" dirty="0" smtClean="0"/>
              <a:t>CPU-demanding </a:t>
            </a:r>
            <a:r>
              <a:rPr lang="en-US" dirty="0"/>
              <a:t>tasks delay execution of all other tasks</a:t>
            </a:r>
          </a:p>
          <a:p>
            <a:r>
              <a:rPr lang="en-US" dirty="0"/>
              <a:t>Accessing resources blocks entire program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Synchronous Programming Drawbacks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09996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65406" y="4800600"/>
            <a:ext cx="8938472" cy="820600"/>
          </a:xfrm>
        </p:spPr>
        <p:txBody>
          <a:bodyPr/>
          <a:lstStyle/>
          <a:p>
            <a:r>
              <a:rPr lang="en-US" dirty="0" smtClean="0"/>
              <a:t>Synchronous Code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1" y="5610809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026" name="Picture 2" descr="C:\Users\tilchev\Desktop\where's your god now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65612" y="1066800"/>
            <a:ext cx="3124199" cy="360484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4009713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Asynchronous programming allows the execution of code in the background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Asynchronous Code</a:t>
            </a:r>
            <a:endParaRPr 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3351212" y="3276600"/>
            <a:ext cx="4819858" cy="2371012"/>
            <a:chOff x="7152647" y="3715275"/>
            <a:chExt cx="4819858" cy="2371012"/>
          </a:xfrm>
        </p:grpSpPr>
        <p:sp>
          <p:nvSpPr>
            <p:cNvPr id="26" name="Rectangle 25"/>
            <p:cNvSpPr/>
            <p:nvPr/>
          </p:nvSpPr>
          <p:spPr>
            <a:xfrm>
              <a:off x="7161212" y="3715275"/>
              <a:ext cx="2712985" cy="551925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1905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b="1" noProof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int n = 10000</a:t>
              </a:r>
              <a:endParaRPr lang="en-US" sz="17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7152647" y="4691135"/>
              <a:ext cx="2712985" cy="505896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1905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System.out.println()</a:t>
              </a:r>
              <a:endParaRPr lang="en-US" sz="17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30" name="Straight Arrow Connector 29"/>
            <p:cNvCxnSpPr>
              <a:stCxn id="26" idx="2"/>
              <a:endCxn id="28" idx="0"/>
            </p:cNvCxnSpPr>
            <p:nvPr/>
          </p:nvCxnSpPr>
          <p:spPr>
            <a:xfrm flipH="1">
              <a:off x="8509140" y="4267200"/>
              <a:ext cx="8565" cy="42393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28" idx="2"/>
              <a:endCxn id="15" idx="0"/>
            </p:cNvCxnSpPr>
            <p:nvPr/>
          </p:nvCxnSpPr>
          <p:spPr>
            <a:xfrm>
              <a:off x="8509140" y="5197031"/>
              <a:ext cx="0" cy="38336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/>
            <p:cNvSpPr/>
            <p:nvPr/>
          </p:nvSpPr>
          <p:spPr>
            <a:xfrm>
              <a:off x="10265890" y="4685289"/>
              <a:ext cx="1706615" cy="505896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1905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b="1" noProof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for (0..n)</a:t>
              </a:r>
              <a:endParaRPr lang="en-US" sz="17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13" name="Elbow Connector 12"/>
            <p:cNvCxnSpPr>
              <a:endCxn id="33" idx="0"/>
            </p:cNvCxnSpPr>
            <p:nvPr/>
          </p:nvCxnSpPr>
          <p:spPr>
            <a:xfrm>
              <a:off x="8542549" y="4425572"/>
              <a:ext cx="2576649" cy="259717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7152647" y="5580391"/>
              <a:ext cx="2712985" cy="505896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1905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b="1" noProof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join()</a:t>
              </a:r>
              <a:endParaRPr lang="en-US" sz="17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16" name="Elbow Connector 15"/>
            <p:cNvCxnSpPr>
              <a:stCxn id="33" idx="2"/>
              <a:endCxn id="15" idx="3"/>
            </p:cNvCxnSpPr>
            <p:nvPr/>
          </p:nvCxnSpPr>
          <p:spPr>
            <a:xfrm rot="5400000">
              <a:off x="10171338" y="4885479"/>
              <a:ext cx="642154" cy="1253566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AutoShape 8"/>
          <p:cNvSpPr>
            <a:spLocks noChangeArrowheads="1"/>
          </p:cNvSpPr>
          <p:nvPr/>
        </p:nvSpPr>
        <p:spPr bwMode="auto">
          <a:xfrm>
            <a:off x="8151812" y="2514600"/>
            <a:ext cx="3505200" cy="953453"/>
          </a:xfrm>
          <a:prstGeom prst="wedgeRoundRectCallout">
            <a:avLst>
              <a:gd name="adj1" fmla="val -64600"/>
              <a:gd name="adj2" fmla="val 112195"/>
              <a:gd name="adj3" fmla="val 16667"/>
            </a:avLst>
          </a:prstGeom>
          <a:solidFill>
            <a:srgbClr val="663606">
              <a:alpha val="94902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Does not block the main thread</a:t>
            </a:r>
            <a:endParaRPr lang="bg-BG" sz="2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89361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5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1143</Words>
  <Application>Microsoft Office PowerPoint</Application>
  <PresentationFormat>Custom</PresentationFormat>
  <Paragraphs>245</Paragraphs>
  <Slides>31</Slides>
  <Notes>12</Notes>
  <HiddenSlides>1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3" baseType="lpstr">
      <vt:lpstr>SoftUni 16x9</vt:lpstr>
      <vt:lpstr>5_SoftUni 16x9</vt:lpstr>
      <vt:lpstr>Asynchronous Programming </vt:lpstr>
      <vt:lpstr>Table of Contents</vt:lpstr>
      <vt:lpstr>Questions</vt:lpstr>
      <vt:lpstr>Multi-Tasking</vt:lpstr>
      <vt:lpstr>Synchronous Programming</vt:lpstr>
      <vt:lpstr>Synchronous Code</vt:lpstr>
      <vt:lpstr>Synchronous Programming Drawbacks</vt:lpstr>
      <vt:lpstr>Synchronous Code</vt:lpstr>
      <vt:lpstr>Asynchronous Code</vt:lpstr>
      <vt:lpstr>Threads</vt:lpstr>
      <vt:lpstr>Threads</vt:lpstr>
      <vt:lpstr>Threads in Java</vt:lpstr>
      <vt:lpstr>java.lang.Thread</vt:lpstr>
      <vt:lpstr>Threads</vt:lpstr>
      <vt:lpstr>Thread Stack</vt:lpstr>
      <vt:lpstr>Threads</vt:lpstr>
      <vt:lpstr>Thread Race Conditions</vt:lpstr>
      <vt:lpstr>Thread Safety - synchronized</vt:lpstr>
      <vt:lpstr>Thread Safety - locks</vt:lpstr>
      <vt:lpstr>Thread Safety - volatile</vt:lpstr>
      <vt:lpstr>Thread safety</vt:lpstr>
      <vt:lpstr>Concurrent classes</vt:lpstr>
      <vt:lpstr>Legacy concurrent classes</vt:lpstr>
      <vt:lpstr>Concurrent classes</vt:lpstr>
      <vt:lpstr>Asynchronous Programming – Benefits</vt:lpstr>
      <vt:lpstr>Asynchronous Programming – Drawbacks</vt:lpstr>
      <vt:lpstr>Helpful Resources</vt:lpstr>
      <vt:lpstr>Summary</vt:lpstr>
      <vt:lpstr>Asynchronous Programming</vt:lpstr>
      <vt:lpstr>License</vt:lpstr>
      <vt:lpstr>Free Trainings @ Software University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Asynchronous Programming</dc:title>
  <dc:subject>C# Advanced Course</dc:subject>
  <dc:creator/>
  <cp:keywords>C#, programming, course, SoftUni, Software University, async, await, task, thread, parallel, asynchronous</cp:keywords>
  <dc:description>https://softuni.bg/courses/advanced-csharp/</dc:description>
  <cp:lastModifiedBy/>
  <cp:revision>1</cp:revision>
  <dcterms:created xsi:type="dcterms:W3CDTF">2014-01-02T17:00:34Z</dcterms:created>
  <dcterms:modified xsi:type="dcterms:W3CDTF">2016-06-15T13:01:43Z</dcterms:modified>
  <cp:category>programming, software engineering, quality code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